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311" r:id="rId3"/>
    <p:sldId id="316" r:id="rId4"/>
    <p:sldId id="315" r:id="rId5"/>
    <p:sldId id="312" r:id="rId6"/>
    <p:sldId id="332" r:id="rId7"/>
    <p:sldId id="314" r:id="rId8"/>
    <p:sldId id="318" r:id="rId9"/>
    <p:sldId id="317" r:id="rId10"/>
    <p:sldId id="319" r:id="rId11"/>
    <p:sldId id="320" r:id="rId12"/>
    <p:sldId id="323" r:id="rId13"/>
    <p:sldId id="324" r:id="rId14"/>
    <p:sldId id="322" r:id="rId15"/>
    <p:sldId id="258" r:id="rId16"/>
    <p:sldId id="321" r:id="rId17"/>
    <p:sldId id="288" r:id="rId18"/>
    <p:sldId id="325" r:id="rId19"/>
    <p:sldId id="267" r:id="rId20"/>
    <p:sldId id="327" r:id="rId21"/>
    <p:sldId id="328" r:id="rId22"/>
    <p:sldId id="329" r:id="rId23"/>
    <p:sldId id="326" r:id="rId24"/>
    <p:sldId id="330" r:id="rId25"/>
    <p:sldId id="331" r:id="rId26"/>
    <p:sldId id="333" r:id="rId27"/>
    <p:sldId id="290" r:id="rId28"/>
    <p:sldId id="334" r:id="rId29"/>
    <p:sldId id="310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סגנון ערכת נושא 2 - הדגשה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1"/>
    <p:restoredTop sz="94586"/>
  </p:normalViewPr>
  <p:slideViewPr>
    <p:cSldViewPr snapToGrid="0" snapToObjects="1">
      <p:cViewPr varScale="1">
        <p:scale>
          <a:sx n="86" d="100"/>
          <a:sy n="86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2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43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67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2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48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53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10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05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67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78E9-BDD3-9E4B-B7D5-B3258EF11C3E}" type="datetimeFigureOut">
              <a:rPr lang="he-IL" smtClean="0"/>
              <a:t>כ"ה.ניסן.תשע"ח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1BAA-C4E7-B948-A0D5-FF4C311B0B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0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s://youtu.be/VRePGcvvW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ctrTitle"/>
          </p:nvPr>
        </p:nvSpPr>
        <p:spPr>
          <a:xfrm>
            <a:off x="3937416" y="2066394"/>
            <a:ext cx="7245245" cy="1798320"/>
          </a:xfrm>
        </p:spPr>
        <p:txBody>
          <a:bodyPr>
            <a:noAutofit/>
          </a:bodyPr>
          <a:lstStyle/>
          <a:p>
            <a:pPr algn="ctr" rtl="1"/>
            <a:r>
              <a:rPr lang="he-IL" u="sng" dirty="0"/>
              <a:t>מערכות סולאריות בישראל</a:t>
            </a:r>
            <a:br>
              <a:rPr lang="he-IL" u="sng" dirty="0"/>
            </a:br>
            <a:r>
              <a:rPr lang="he-IL" u="sng" dirty="0"/>
              <a:t>העשור</a:t>
            </a:r>
            <a:br>
              <a:rPr lang="he-IL" u="sng" dirty="0"/>
            </a:br>
            <a:r>
              <a:rPr lang="he-IL" u="sng" dirty="0"/>
              <a:t>הנדסה וכלכלה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6642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D525852-FBF1-1A43-AAC6-0F53DE689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yanir\AppData\Local\Microsoft\Windows\Temporary Internet Files\Content.Outlook\V92J8QYE\APC11079_Itamar Grinberg.jpg">
            <a:extLst>
              <a:ext uri="{FF2B5EF4-FFF2-40B4-BE49-F238E27FC236}">
                <a16:creationId xmlns:a16="http://schemas.microsoft.com/office/drawing/2014/main" id="{482B7D19-E824-284D-9DF7-00ED7BAE305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170" y="539645"/>
            <a:ext cx="8214609" cy="523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65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47C2AFC-767A-014E-A2A0-61A7AEF6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11EB4B-EDB4-1C40-BA32-9B7942CC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436D0BA-1BC6-E946-8866-32F91A48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7" y="915129"/>
            <a:ext cx="1021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/>
          <p:cNvSpPr txBox="1"/>
          <p:nvPr/>
        </p:nvSpPr>
        <p:spPr>
          <a:xfrm>
            <a:off x="5471819" y="425925"/>
            <a:ext cx="532870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dirty="0">
                <a:cs typeface="+mj-cs"/>
              </a:rPr>
              <a:t>מונה נטו – שינוי הכללים?!</a:t>
            </a:r>
          </a:p>
        </p:txBody>
      </p:sp>
      <p:sp>
        <p:nvSpPr>
          <p:cNvPr id="6" name="תיבת טקסט 5"/>
          <p:cNvSpPr txBox="1"/>
          <p:nvPr/>
        </p:nvSpPr>
        <p:spPr>
          <a:xfrm>
            <a:off x="5033227" y="1320685"/>
            <a:ext cx="6024470" cy="310854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>
                <a:cs typeface="+mj-cs"/>
              </a:rPr>
              <a:t>הסדרת מונה נטו פורסמה במרץ 2013</a:t>
            </a:r>
          </a:p>
          <a:p>
            <a:r>
              <a:rPr lang="he-IL" sz="2800" dirty="0">
                <a:cs typeface="+mj-cs"/>
              </a:rPr>
              <a:t>כהסדרה של 400 מגה ואט</a:t>
            </a:r>
          </a:p>
          <a:p>
            <a:r>
              <a:rPr lang="he-IL" sz="2800" dirty="0">
                <a:cs typeface="+mj-cs"/>
              </a:rPr>
              <a:t>200 מגה ואט ב-2013 ו-200 מגה ואט ב-2014</a:t>
            </a:r>
          </a:p>
          <a:p>
            <a:endParaRPr lang="he-IL" sz="2800" dirty="0">
              <a:cs typeface="+mj-cs"/>
            </a:endParaRPr>
          </a:p>
          <a:p>
            <a:r>
              <a:rPr lang="he-IL" sz="2800" dirty="0">
                <a:cs typeface="+mj-cs"/>
              </a:rPr>
              <a:t>בפועל המערכת ראשונה חוברה באוקטובר 2013</a:t>
            </a:r>
          </a:p>
          <a:p>
            <a:endParaRPr lang="he-IL" sz="2800" dirty="0">
              <a:cs typeface="+mj-cs"/>
            </a:endParaRPr>
          </a:p>
          <a:p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92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693AE48-B617-2647-B1AA-16DF6EDB5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268" y="0"/>
            <a:ext cx="7695079" cy="77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/>
          <p:cNvSpPr txBox="1"/>
          <p:nvPr/>
        </p:nvSpPr>
        <p:spPr>
          <a:xfrm>
            <a:off x="3417757" y="1563572"/>
            <a:ext cx="726929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he-IL" sz="3600" b="1" i="1" dirty="0">
                <a:cs typeface="+mj-cs"/>
              </a:rPr>
              <a:t>כמה מערכות ״מונה נטו״ הותקנו עד היום?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he-IL" sz="3600" b="1" i="1" dirty="0">
                <a:cs typeface="+mj-cs"/>
              </a:rPr>
              <a:t>מה הספק המערכות לצריכה עצמית?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he-IL" sz="3600" b="1" i="1" dirty="0">
                <a:cs typeface="+mj-cs"/>
              </a:rPr>
              <a:t>כמה מערכות מסחריות?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he-IL" sz="3600" b="1" i="1" dirty="0">
                <a:cs typeface="+mj-cs"/>
              </a:rPr>
              <a:t>כמה מערכות ביתיות?</a:t>
            </a:r>
          </a:p>
        </p:txBody>
      </p:sp>
    </p:spTree>
    <p:extLst>
      <p:ext uri="{BB962C8B-B14F-4D97-AF65-F5344CB8AC3E}">
        <p14:creationId xmlns:p14="http://schemas.microsoft.com/office/powerpoint/2010/main" val="209447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/>
          <p:cNvSpPr txBox="1"/>
          <p:nvPr/>
        </p:nvSpPr>
        <p:spPr>
          <a:xfrm>
            <a:off x="4657725" y="1563572"/>
            <a:ext cx="6029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i="1" dirty="0">
                <a:cs typeface="+mj-cs"/>
              </a:rPr>
              <a:t>אז איך כלכלה והנדסה מתחברים</a:t>
            </a: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2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/>
          <p:cNvSpPr txBox="1"/>
          <p:nvPr/>
        </p:nvSpPr>
        <p:spPr>
          <a:xfrm>
            <a:off x="4794069" y="1846125"/>
            <a:ext cx="600645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עלות יזום גבוהה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סיכון יזמי גבוה – לוחות הזמנים לא ידועים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חוסר ודאות בתפוקות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חוסר ודאות בתעריף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חוסר ודאות בעלויות ההקמה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חסמים </a:t>
            </a:r>
            <a:r>
              <a:rPr lang="he-IL" sz="2800" dirty="0" err="1">
                <a:cs typeface="+mj-cs"/>
              </a:rPr>
              <a:t>מימוניים</a:t>
            </a:r>
            <a:r>
              <a:rPr lang="he-IL" sz="2800" dirty="0">
                <a:cs typeface="+mj-cs"/>
              </a:rPr>
              <a:t> בצורה של הון עצמי גבוה ופרויקטים יקרים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8386911" y="1087882"/>
            <a:ext cx="2571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cs typeface="+mj-cs"/>
              </a:rPr>
              <a:t>לפני עשר שנים</a:t>
            </a:r>
          </a:p>
        </p:txBody>
      </p:sp>
    </p:spTree>
    <p:extLst>
      <p:ext uri="{BB962C8B-B14F-4D97-AF65-F5344CB8AC3E}">
        <p14:creationId xmlns:p14="http://schemas.microsoft.com/office/powerpoint/2010/main" val="104602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D8528AA7-6A73-584D-880E-F4A64AA1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47" y="929389"/>
            <a:ext cx="7128656" cy="4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/>
          <p:cNvSpPr txBox="1"/>
          <p:nvPr/>
        </p:nvSpPr>
        <p:spPr>
          <a:xfrm>
            <a:off x="4794069" y="1846125"/>
            <a:ext cx="600645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עלות יזום אפסית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סיכון יזמי – מול </a:t>
            </a:r>
            <a:r>
              <a:rPr lang="he-IL" sz="2800" dirty="0" err="1">
                <a:cs typeface="+mj-cs"/>
              </a:rPr>
              <a:t>חח״י</a:t>
            </a:r>
            <a:r>
              <a:rPr lang="he-IL" sz="2800" dirty="0">
                <a:cs typeface="+mj-cs"/>
              </a:rPr>
              <a:t> ומשאבי רשת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התפוקה בכל נקודה בארץ ידועה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יש ודאות </a:t>
            </a:r>
            <a:r>
              <a:rPr lang="he-IL" sz="2800" dirty="0" err="1">
                <a:cs typeface="+mj-cs"/>
              </a:rPr>
              <a:t>תעריפית</a:t>
            </a:r>
            <a:endParaRPr lang="he-IL" sz="2800" dirty="0">
              <a:cs typeface="+mj-cs"/>
            </a:endParaRP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אין </a:t>
            </a:r>
            <a:r>
              <a:rPr lang="he-IL" sz="2800" dirty="0" err="1">
                <a:cs typeface="+mj-cs"/>
              </a:rPr>
              <a:t>רוגולציה</a:t>
            </a:r>
            <a:endParaRPr lang="he-IL" sz="2800" dirty="0">
              <a:cs typeface="+mj-cs"/>
            </a:endParaRP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חוסר ודאות בעלויות ההקמה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חסמים </a:t>
            </a:r>
            <a:r>
              <a:rPr lang="he-IL" sz="2800" dirty="0" err="1">
                <a:cs typeface="+mj-cs"/>
              </a:rPr>
              <a:t>מימוניים</a:t>
            </a:r>
            <a:r>
              <a:rPr lang="he-IL" sz="2800" dirty="0">
                <a:cs typeface="+mj-cs"/>
              </a:rPr>
              <a:t> כי הפרויקטים זולים מידי</a:t>
            </a:r>
          </a:p>
        </p:txBody>
      </p:sp>
      <p:sp>
        <p:nvSpPr>
          <p:cNvPr id="3" name="מלבן 2"/>
          <p:cNvSpPr/>
          <p:nvPr/>
        </p:nvSpPr>
        <p:spPr>
          <a:xfrm>
            <a:off x="10070063" y="1087882"/>
            <a:ext cx="888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cs typeface="+mj-cs"/>
              </a:rPr>
              <a:t>היום</a:t>
            </a:r>
          </a:p>
        </p:txBody>
      </p:sp>
    </p:spTree>
    <p:extLst>
      <p:ext uri="{BB962C8B-B14F-4D97-AF65-F5344CB8AC3E}">
        <p14:creationId xmlns:p14="http://schemas.microsoft.com/office/powerpoint/2010/main" val="381857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/>
          <p:cNvSpPr txBox="1"/>
          <p:nvPr/>
        </p:nvSpPr>
        <p:spPr>
          <a:xfrm>
            <a:off x="4794069" y="1846125"/>
            <a:ext cx="600645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מחלות ילדות של פאנלים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תכנון ללא ודאות – </a:t>
            </a:r>
            <a:r>
              <a:rPr lang="en-US" sz="2800" dirty="0" err="1">
                <a:cs typeface="+mj-cs"/>
              </a:rPr>
              <a:t>Pvsyst</a:t>
            </a:r>
            <a:r>
              <a:rPr lang="he-IL" sz="2800" dirty="0">
                <a:cs typeface="+mj-cs"/>
              </a:rPr>
              <a:t> נמוכים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ממירים יקרים – מלאי חלקי חילוף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עלויות ההקמה גבוהות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צוותי הנדסה וניהול פרויקט גדולים ויקרים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לוחות זמנים להקמה של חודשים ושנים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8386911" y="1087882"/>
            <a:ext cx="2571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cs typeface="+mj-cs"/>
              </a:rPr>
              <a:t>לפני עשר שנים</a:t>
            </a:r>
          </a:p>
        </p:txBody>
      </p:sp>
    </p:spTree>
    <p:extLst>
      <p:ext uri="{BB962C8B-B14F-4D97-AF65-F5344CB8AC3E}">
        <p14:creationId xmlns:p14="http://schemas.microsoft.com/office/powerpoint/2010/main" val="123030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/>
          <p:cNvSpPr txBox="1"/>
          <p:nvPr/>
        </p:nvSpPr>
        <p:spPr>
          <a:xfrm>
            <a:off x="4794069" y="1846125"/>
            <a:ext cx="600645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יותר הספק בפחות שטח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תכנון – </a:t>
            </a:r>
            <a:r>
              <a:rPr lang="en-US" sz="2800" dirty="0">
                <a:cs typeface="+mj-cs"/>
              </a:rPr>
              <a:t>more of the same</a:t>
            </a:r>
            <a:endParaRPr lang="he-IL" sz="2800" dirty="0">
              <a:cs typeface="+mj-cs"/>
            </a:endParaRP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רמת ודאות בסימולציות יותר גבוהה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עלות הרכיבים נמוכה ובזמינות גבוהה יותר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עלויות ההקמה נמוכות מאד – מרווח קבלני ותזרים נמוך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אין כמעט אנשי מקצוע – מעטים שרדו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לוחות זמנים של הקמה ימים עד חודשים בודדים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10070063" y="1087882"/>
            <a:ext cx="888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cs typeface="+mj-cs"/>
              </a:rPr>
              <a:t>היום</a:t>
            </a:r>
          </a:p>
        </p:txBody>
      </p:sp>
    </p:spTree>
    <p:extLst>
      <p:ext uri="{BB962C8B-B14F-4D97-AF65-F5344CB8AC3E}">
        <p14:creationId xmlns:p14="http://schemas.microsoft.com/office/powerpoint/2010/main" val="200948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/>
          <p:cNvSpPr txBox="1"/>
          <p:nvPr/>
        </p:nvSpPr>
        <p:spPr>
          <a:xfrm>
            <a:off x="4794069" y="1846125"/>
            <a:ext cx="600645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עלות המערכות הסולאריות חווה ירידת מחירים מזה עשור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העלות השולית של </a:t>
            </a:r>
            <a:r>
              <a:rPr lang="he-IL" sz="2800" dirty="0" err="1">
                <a:cs typeface="+mj-cs"/>
              </a:rPr>
              <a:t>קוט״ש</a:t>
            </a:r>
            <a:r>
              <a:rPr lang="he-IL" sz="2800" dirty="0">
                <a:cs typeface="+mj-cs"/>
              </a:rPr>
              <a:t> סולארי עומדת על כ-5 אג׳</a:t>
            </a: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העלות כלול השקעה הונית ל-20 שנה עומדת על כ-16 </a:t>
            </a:r>
            <a:r>
              <a:rPr lang="he-IL" sz="2800" dirty="0" err="1">
                <a:cs typeface="+mj-cs"/>
              </a:rPr>
              <a:t>אג</a:t>
            </a:r>
            <a:r>
              <a:rPr lang="he-IL" sz="2800" dirty="0">
                <a:cs typeface="+mj-cs"/>
              </a:rPr>
              <a:t> </a:t>
            </a:r>
            <a:r>
              <a:rPr lang="he-IL" sz="2800" dirty="0" err="1">
                <a:cs typeface="+mj-cs"/>
              </a:rPr>
              <a:t>לקוט״ש</a:t>
            </a:r>
            <a:endParaRPr lang="he-IL" sz="2800" dirty="0">
              <a:cs typeface="+mj-cs"/>
            </a:endParaRPr>
          </a:p>
          <a:p>
            <a:pPr marL="457200" indent="-457200" algn="r" defTabSz="914400" rtl="1" eaLnBrk="1" latinLnBrk="0" hangingPunct="1">
              <a:buFont typeface="Arial" charset="0"/>
              <a:buChar char="•"/>
            </a:pPr>
            <a:r>
              <a:rPr lang="he-IL" sz="2800" dirty="0">
                <a:cs typeface="+mj-cs"/>
              </a:rPr>
              <a:t>המחירים </a:t>
            </a:r>
            <a:r>
              <a:rPr lang="he-IL" sz="2800" dirty="0" err="1">
                <a:cs typeface="+mj-cs"/>
              </a:rPr>
              <a:t>האילו</a:t>
            </a:r>
            <a:r>
              <a:rPr lang="he-IL" sz="2800" dirty="0">
                <a:cs typeface="+mj-cs"/>
              </a:rPr>
              <a:t> נמוכים מכל עלות חשמל  אלטרנטיבית אחרת</a:t>
            </a:r>
          </a:p>
        </p:txBody>
      </p:sp>
      <p:sp>
        <p:nvSpPr>
          <p:cNvPr id="3" name="מלבן 2"/>
          <p:cNvSpPr/>
          <p:nvPr/>
        </p:nvSpPr>
        <p:spPr>
          <a:xfrm>
            <a:off x="4318489" y="1087882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cs typeface="+mj-cs"/>
              </a:rPr>
              <a:t>יצור עצמי של חשמל </a:t>
            </a:r>
            <a:r>
              <a:rPr lang="mr-IN" sz="3600" dirty="0">
                <a:cs typeface="+mj-cs"/>
              </a:rPr>
              <a:t>–</a:t>
            </a:r>
            <a:r>
              <a:rPr lang="he-IL" sz="3600" dirty="0">
                <a:cs typeface="+mj-cs"/>
              </a:rPr>
              <a:t> מערכות סולאריות</a:t>
            </a:r>
          </a:p>
        </p:txBody>
      </p:sp>
    </p:spTree>
    <p:extLst>
      <p:ext uri="{BB962C8B-B14F-4D97-AF65-F5344CB8AC3E}">
        <p14:creationId xmlns:p14="http://schemas.microsoft.com/office/powerpoint/2010/main" val="192046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/>
          <p:cNvSpPr txBox="1"/>
          <p:nvPr/>
        </p:nvSpPr>
        <p:spPr>
          <a:xfrm>
            <a:off x="4657725" y="1563572"/>
            <a:ext cx="6029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i="1" dirty="0">
                <a:cs typeface="+mj-cs"/>
              </a:rPr>
              <a:t>לאן ממשיכים מכאן</a:t>
            </a: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396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/>
          <p:cNvSpPr txBox="1"/>
          <p:nvPr/>
        </p:nvSpPr>
        <p:spPr>
          <a:xfrm>
            <a:off x="3867463" y="754103"/>
            <a:ext cx="7450112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מחיר הקמה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מחיר חשמל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ייעול תהליכים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איכות, איכות ואיכות</a:t>
            </a:r>
          </a:p>
          <a:p>
            <a:pPr marL="457200" indent="-457200">
              <a:buFont typeface="Wingdings" pitchFamily="2" charset="2"/>
              <a:buChar char="ü"/>
            </a:pP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3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/>
          <p:cNvSpPr txBox="1"/>
          <p:nvPr/>
        </p:nvSpPr>
        <p:spPr>
          <a:xfrm>
            <a:off x="3867463" y="754103"/>
            <a:ext cx="7450112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זמינות הרשת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יציבות של הרשת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שקיפות מול מנהל חשמל ורשות חשמל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מעבר לרישום ממוחשב מסודר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שקיפות מול </a:t>
            </a:r>
            <a:r>
              <a:rPr lang="he-IL" sz="3600" b="1" i="1" dirty="0" err="1">
                <a:cs typeface="+mj-cs"/>
              </a:rPr>
              <a:t>חח״י</a:t>
            </a:r>
            <a:endParaRPr lang="he-IL" sz="3600" b="1" i="1" dirty="0">
              <a:cs typeface="+mj-cs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cs typeface="+mj-cs"/>
              </a:rPr>
              <a:t>קביעת יעדים כלכלים לחשמל סולארי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he-IL" sz="3600" b="1" i="1" dirty="0">
                <a:solidFill>
                  <a:srgbClr val="00B050"/>
                </a:solidFill>
                <a:cs typeface="+mj-cs"/>
              </a:rPr>
              <a:t>מה אכפת לציפור שהעץ הוא ירוק?</a:t>
            </a:r>
          </a:p>
          <a:p>
            <a:pPr marL="571500" indent="-571500">
              <a:buFont typeface="Wingdings" pitchFamily="2" charset="2"/>
              <a:buChar char="ü"/>
            </a:pPr>
            <a:endParaRPr lang="he-IL" sz="3600" b="1" i="1" dirty="0">
              <a:cs typeface="+mj-cs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6614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 txBox="1">
            <a:spLocks/>
          </p:cNvSpPr>
          <p:nvPr/>
        </p:nvSpPr>
        <p:spPr>
          <a:xfrm>
            <a:off x="3276058" y="1148504"/>
            <a:ext cx="8292755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e-IL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56" y="1148504"/>
            <a:ext cx="7828457" cy="442408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3740356" y="3227294"/>
            <a:ext cx="6008762" cy="1129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10"/>
          <p:cNvSpPr txBox="1"/>
          <p:nvPr/>
        </p:nvSpPr>
        <p:spPr>
          <a:xfrm>
            <a:off x="5526740" y="379751"/>
            <a:ext cx="5257801" cy="601497"/>
          </a:xfrm>
          <a:prstGeom prst="rect">
            <a:avLst/>
          </a:prstGeom>
          <a:noFill/>
        </p:spPr>
        <p:txBody>
          <a:bodyPr vert="horz" wrap="square" tIns="54000" bIns="54000" rtlCol="1" anchor="t">
            <a:spAutoFit/>
          </a:bodyPr>
          <a:lstStyle/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</a:rPr>
              <a:t>אגירה חשמלית</a:t>
            </a:r>
            <a:endParaRPr lang="he-IL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4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 txBox="1">
            <a:spLocks/>
          </p:cNvSpPr>
          <p:nvPr/>
        </p:nvSpPr>
        <p:spPr>
          <a:xfrm>
            <a:off x="3276058" y="1148504"/>
            <a:ext cx="8292755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e-IL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526740" y="379751"/>
            <a:ext cx="5257801" cy="601497"/>
          </a:xfrm>
          <a:prstGeom prst="rect">
            <a:avLst/>
          </a:prstGeom>
          <a:noFill/>
        </p:spPr>
        <p:txBody>
          <a:bodyPr vert="horz" wrap="square" tIns="54000" bIns="54000" rtlCol="1" anchor="t">
            <a:spAutoFit/>
          </a:bodyPr>
          <a:lstStyle/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</a:rPr>
              <a:t>מערכות צפות</a:t>
            </a:r>
            <a:endParaRPr lang="he-IL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9B28919-7D8B-6243-9E4C-AB561FC8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9" y="1148504"/>
            <a:ext cx="10208302" cy="46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 txBox="1">
            <a:spLocks/>
          </p:cNvSpPr>
          <p:nvPr/>
        </p:nvSpPr>
        <p:spPr>
          <a:xfrm>
            <a:off x="3276058" y="1148504"/>
            <a:ext cx="8292755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e-IL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740957" y="394741"/>
            <a:ext cx="6088555" cy="601497"/>
          </a:xfrm>
          <a:prstGeom prst="rect">
            <a:avLst/>
          </a:prstGeom>
          <a:noFill/>
        </p:spPr>
        <p:txBody>
          <a:bodyPr vert="horz" wrap="square" tIns="54000" bIns="54000" rtlCol="1" anchor="t">
            <a:spAutoFit/>
          </a:bodyPr>
          <a:lstStyle/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</a:rPr>
              <a:t>תודה רבה</a:t>
            </a:r>
            <a:endParaRPr lang="he-IL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F628BA2-D439-B447-80FD-39469B734D42}"/>
              </a:ext>
            </a:extLst>
          </p:cNvPr>
          <p:cNvSpPr txBox="1"/>
          <p:nvPr/>
        </p:nvSpPr>
        <p:spPr>
          <a:xfrm>
            <a:off x="5058249" y="1927875"/>
            <a:ext cx="6088555" cy="2078825"/>
          </a:xfrm>
          <a:prstGeom prst="rect">
            <a:avLst/>
          </a:prstGeom>
          <a:noFill/>
        </p:spPr>
        <p:txBody>
          <a:bodyPr vert="horz" wrap="square" tIns="54000" bIns="54000" rtlCol="1" anchor="t">
            <a:spAutoFit/>
          </a:bodyPr>
          <a:lstStyle/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  <a:latin typeface="+mn-lt"/>
                <a:ea typeface="+mn-ea"/>
              </a:rPr>
              <a:t>דר׳ שי דנציגר</a:t>
            </a:r>
            <a:r>
              <a:rPr lang="he-IL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Ph.D.</a:t>
            </a:r>
          </a:p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</a:rPr>
              <a:t>רב אנרגיה ניהול פרויקטים</a:t>
            </a:r>
          </a:p>
          <a:p>
            <a:pPr algn="r" eaLnBrk="0" hangingPunct="0">
              <a:buClr>
                <a:schemeClr val="accent1"/>
              </a:buClr>
              <a:buSzPct val="65000"/>
            </a:pPr>
            <a:r>
              <a:rPr lang="he-IL" sz="3200" b="1" dirty="0">
                <a:solidFill>
                  <a:srgbClr val="FF0000"/>
                </a:solidFill>
              </a:rPr>
              <a:t>0544-972-858</a:t>
            </a:r>
          </a:p>
          <a:p>
            <a:pPr algn="r" eaLnBrk="0" hangingPunct="0">
              <a:buClr>
                <a:schemeClr val="accent1"/>
              </a:buClr>
              <a:buSzPct val="65000"/>
            </a:pPr>
            <a:r>
              <a:rPr lang="en-US" sz="3200" b="1" dirty="0" err="1">
                <a:solidFill>
                  <a:srgbClr val="FF0000"/>
                </a:solidFill>
              </a:rPr>
              <a:t>shay@nrgmanage.com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87536EA-3C8E-3047-952F-76E61896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96" y="1032604"/>
            <a:ext cx="5509614" cy="41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836BE6A-89F7-8C45-B039-22254F98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202" y="659566"/>
            <a:ext cx="4685007" cy="3509989"/>
          </a:xfrm>
          <a:prstGeom prst="rect">
            <a:avLst/>
          </a:prstGeom>
        </p:spPr>
      </p:pic>
      <p:pic>
        <p:nvPicPr>
          <p:cNvPr id="8" name="תמונה 7">
            <a:hlinkClick r:id="rId4"/>
            <a:extLst>
              <a:ext uri="{FF2B5EF4-FFF2-40B4-BE49-F238E27FC236}">
                <a16:creationId xmlns:a16="http://schemas.microsoft.com/office/drawing/2014/main" id="{80560354-B6B9-764F-BBA7-DA3144F36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0" y="1143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E5A3760-1551-4D46-852F-00F0476F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01" y="111242"/>
            <a:ext cx="5166570" cy="57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AE23F05-38A4-BD47-BE03-2D9E83F1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682750"/>
            <a:ext cx="8115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BD736FB-BA4A-F342-AF02-04822272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55" y="1923946"/>
            <a:ext cx="8547100" cy="40894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EAFB6D0-BD09-134D-9E93-024DD6EC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545" y="217724"/>
            <a:ext cx="5011710" cy="170622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32C2FC01-DD8D-1645-9CB8-DDBCB577C8E3}"/>
              </a:ext>
            </a:extLst>
          </p:cNvPr>
          <p:cNvSpPr/>
          <p:nvPr/>
        </p:nvSpPr>
        <p:spPr>
          <a:xfrm>
            <a:off x="2450692" y="582868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333333"/>
                </a:solidFill>
                <a:latin typeface="Arial" panose="020B0604020202020204" pitchFamily="34" charset="0"/>
              </a:rPr>
              <a:t>חנן עינב לוי ז"ל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819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4EA120E-C043-024F-9908-3B49D9BF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89" y="119922"/>
            <a:ext cx="5950270" cy="73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F6110A3-02F1-CA4F-8FF4-04B1D25B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321" y="554636"/>
            <a:ext cx="6495737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95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משרד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משרד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שרד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331</Words>
  <Application>Microsoft Macintosh PowerPoint</Application>
  <PresentationFormat>מסך רחב</PresentationFormat>
  <Paragraphs>67</Paragraphs>
  <Slides>29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Mangal</vt:lpstr>
      <vt:lpstr>Times New Roman</vt:lpstr>
      <vt:lpstr>Wingdings</vt:lpstr>
      <vt:lpstr>ערכת נושא של Office</vt:lpstr>
      <vt:lpstr>מערכות סולאריות בישראל העשור הנדסה וכלכלה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PowerPoint</dc:title>
  <dc:creator>שי דנציגר</dc:creator>
  <cp:lastModifiedBy>שי דנציגר</cp:lastModifiedBy>
  <cp:revision>72</cp:revision>
  <dcterms:created xsi:type="dcterms:W3CDTF">2016-07-30T21:05:30Z</dcterms:created>
  <dcterms:modified xsi:type="dcterms:W3CDTF">2018-04-10T07:34:24Z</dcterms:modified>
</cp:coreProperties>
</file>